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44"/>
  </p:notesMasterIdLst>
  <p:sldIdLst>
    <p:sldId id="256" r:id="rId2"/>
    <p:sldId id="361" r:id="rId3"/>
    <p:sldId id="360" r:id="rId4"/>
    <p:sldId id="349" r:id="rId5"/>
    <p:sldId id="375" r:id="rId6"/>
    <p:sldId id="376" r:id="rId7"/>
    <p:sldId id="362" r:id="rId8"/>
    <p:sldId id="344" r:id="rId9"/>
    <p:sldId id="358" r:id="rId10"/>
    <p:sldId id="363" r:id="rId11"/>
    <p:sldId id="364" r:id="rId12"/>
    <p:sldId id="372" r:id="rId13"/>
    <p:sldId id="353" r:id="rId14"/>
    <p:sldId id="268" r:id="rId15"/>
    <p:sldId id="354" r:id="rId16"/>
    <p:sldId id="352" r:id="rId17"/>
    <p:sldId id="348" r:id="rId18"/>
    <p:sldId id="269" r:id="rId19"/>
    <p:sldId id="258" r:id="rId20"/>
    <p:sldId id="267" r:id="rId21"/>
    <p:sldId id="271" r:id="rId22"/>
    <p:sldId id="272" r:id="rId23"/>
    <p:sldId id="371" r:id="rId24"/>
    <p:sldId id="370" r:id="rId25"/>
    <p:sldId id="273" r:id="rId26"/>
    <p:sldId id="366" r:id="rId27"/>
    <p:sldId id="257" r:id="rId28"/>
    <p:sldId id="266" r:id="rId29"/>
    <p:sldId id="374" r:id="rId30"/>
    <p:sldId id="265" r:id="rId31"/>
    <p:sldId id="373" r:id="rId32"/>
    <p:sldId id="262" r:id="rId33"/>
    <p:sldId id="260" r:id="rId34"/>
    <p:sldId id="261" r:id="rId35"/>
    <p:sldId id="263" r:id="rId36"/>
    <p:sldId id="368" r:id="rId37"/>
    <p:sldId id="369" r:id="rId38"/>
    <p:sldId id="367" r:id="rId39"/>
    <p:sldId id="356" r:id="rId40"/>
    <p:sldId id="357" r:id="rId41"/>
    <p:sldId id="355" r:id="rId42"/>
    <p:sldId id="351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quada One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E2E2D-D05E-244D-E8E9-0A25BED97251}" v="12" dt="2024-04-25T14:52:53.576"/>
    <p1510:client id="{2F52E73A-5DD1-1CCA-3F94-5E4AE98E5FF9}" v="145" dt="2024-04-25T06:31:45.169"/>
    <p1510:client id="{4F752218-8DA5-07A0-D4D4-58D3E608E6C1}" v="135" dt="2024-04-25T15:03:10.946"/>
    <p1510:client id="{64B6CE11-4679-9AA6-0CAB-342B81714D45}" v="4" dt="2024-04-25T14:55:36.185"/>
    <p1510:client id="{95625B0F-DEDB-9133-5F86-FC6103BA89D8}" v="21" dt="2024-04-25T14:44:47.439"/>
    <p1510:client id="{C1F91E39-2951-8122-90B9-650B19976758}" v="13" dt="2024-04-25T14:43:52.260"/>
    <p1510:client id="{ECC15893-57F8-CDBD-E92A-4F196974C79A}" v="46" dt="2024-04-25T14:38:52.930"/>
  </p1510:revLst>
</p1510:revInfo>
</file>

<file path=ppt/tableStyles.xml><?xml version="1.0" encoding="utf-8"?>
<a:tblStyleLst xmlns:a="http://schemas.openxmlformats.org/drawingml/2006/main" def="{3F79EBB3-EB2D-45F7-8D56-C4CA7F29A7DC}">
  <a:tblStyle styleId="{3F79EBB3-EB2D-45F7-8D56-C4CA7F29A7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39e48574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39e48574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73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5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92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8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05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64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3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26" name="Google Shape;226;p2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>
            <a:spLocks noGrp="1"/>
          </p:cNvSpPr>
          <p:nvPr>
            <p:ph type="subTitle" idx="1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2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3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4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5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6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7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8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457200" y="166902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2548551" y="167175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18345" y="1663035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6684933" y="166776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>
            <a:spLocks noGrp="1"/>
          </p:cNvSpPr>
          <p:nvPr>
            <p:ph type="title" idx="2" hasCustomPrompt="1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>
            <a:spLocks noGrp="1"/>
          </p:cNvSpPr>
          <p:nvPr>
            <p:ph type="title" idx="3" hasCustomPrompt="1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4" hasCustomPrompt="1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7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 hasCustomPrompt="1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>
            <a:spLocks noGrp="1"/>
          </p:cNvSpPr>
          <p:nvPr>
            <p:ph type="subTitle" idx="1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7" name="Google Shape;497;p54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6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6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7" name="Google Shape;557;p62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8" name="Google Shape;558;p62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huggingface.co/datasets/karpathy/tiny_shakespeare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32381-3_16" TargetMode="External"/><Relationship Id="rId2" Type="http://schemas.openxmlformats.org/officeDocument/2006/relationships/hyperlink" Target="https://doi.org/10.1016/j.ebiom.2023.104770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ntal.jmir.org/2024/1/e5015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065768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800"/>
              <a:t>Comparing Text Prediction Output: RWKV and BERT(fine-tuned models) vs. ChatGPT</a:t>
            </a:r>
            <a:endParaRPr lang="en-US" sz="480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572669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2000"/>
              <a:t>Sumitra Shrestha and Gwyneth Cross</a:t>
            </a:r>
            <a:endParaRPr lang="en-US" sz="2000"/>
          </a:p>
          <a:p>
            <a:pPr marL="0" indent="0">
              <a:buSzPts val="1100"/>
            </a:pPr>
            <a:r>
              <a:rPr lang="en" sz="2000"/>
              <a:t>SIUE Department of Computer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413342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Dataset and Features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945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101C-D773-630A-397B-9EBD3DDDE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Tiny Shakespeare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A855B-EA36-8CBF-7EDD-21B0726D9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350" y="1229878"/>
            <a:ext cx="6633300" cy="32439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alibri"/>
              <a:buChar char="-"/>
            </a:pPr>
            <a:r>
              <a:rPr lang="en-US" sz="2000"/>
              <a:t>40,000 lines of text from Shakespeare plays</a:t>
            </a:r>
            <a:endParaRPr lang="en-US"/>
          </a:p>
          <a:p>
            <a:pPr>
              <a:buFont typeface="Calibri"/>
              <a:buChar char="-"/>
            </a:pPr>
            <a:r>
              <a:rPr lang="en-US" sz="2000"/>
              <a:t>Size: 1.11 MB</a:t>
            </a:r>
          </a:p>
          <a:p>
            <a:pPr>
              <a:buFont typeface="Calibri"/>
              <a:buChar char="-"/>
            </a:pPr>
            <a:r>
              <a:rPr lang="en-US" sz="2000"/>
              <a:t>Train, test, and validation sets each have 1/3 of the text</a:t>
            </a:r>
          </a:p>
          <a:p>
            <a:pPr>
              <a:buFont typeface="Calibri"/>
              <a:buChar char="-"/>
            </a:pPr>
            <a:r>
              <a:rPr lang="en-US" sz="2000"/>
              <a:t>The dataset is formatted like one long string, with \n indicating the beginning of a new line of dialogue</a:t>
            </a:r>
          </a:p>
          <a:p>
            <a:pPr>
              <a:buFont typeface="Calibri"/>
              <a:buChar char="-"/>
            </a:pPr>
            <a:r>
              <a:rPr lang="en-US" sz="2000"/>
              <a:t>Source: </a:t>
            </a:r>
            <a:r>
              <a:rPr lang="en-US" sz="2000">
                <a:hlinkClick r:id="rId2"/>
              </a:rPr>
              <a:t>https://huggingface.co/datasets/karpathy/tiny_shakespeare</a:t>
            </a:r>
          </a:p>
          <a:p>
            <a:pPr>
              <a:buFont typeface="Calibri"/>
              <a:buChar char="-"/>
            </a:pPr>
            <a:endParaRPr lang="en-US" sz="2000"/>
          </a:p>
        </p:txBody>
      </p:sp>
      <p:pic>
        <p:nvPicPr>
          <p:cNvPr id="4" name="Picture 3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A4DA21F9-FAA1-2B02-5304-B34C9355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" y="3716482"/>
            <a:ext cx="9144000" cy="10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787E-B04D-6059-6742-3F73827FA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TED descriptions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21FCF-7B40-8CBC-92CE-6344857BF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350" y="446096"/>
            <a:ext cx="6633300" cy="4252429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>
                <a:solidFill>
                  <a:srgbClr val="FFFFFF"/>
                </a:solidFill>
              </a:rPr>
              <a:t>Size</a:t>
            </a:r>
            <a:r>
              <a:rPr lang="en-US" sz="2000">
                <a:solidFill>
                  <a:srgbClr val="FFFFFF"/>
                </a:solidFill>
              </a:rPr>
              <a:t>: The dataset contains between 1,000 and 10,000 descriptions(1.67 MB.).</a:t>
            </a:r>
            <a:endParaRPr lang="en-US">
              <a:solidFill>
                <a:srgbClr val="FFFFFF"/>
              </a:solidFill>
            </a:endParaRPr>
          </a:p>
          <a:p>
            <a:pPr marL="114300" indent="0">
              <a:buNone/>
            </a:pPr>
            <a:r>
              <a:rPr lang="en-US" sz="2000" b="1">
                <a:solidFill>
                  <a:srgbClr val="FFFFFF"/>
                </a:solidFill>
              </a:rPr>
              <a:t>Source</a:t>
            </a:r>
            <a:r>
              <a:rPr lang="en-US" sz="2000">
                <a:solidFill>
                  <a:srgbClr val="FFFFFF"/>
                </a:solidFill>
              </a:rPr>
              <a:t>: The dataset was collected from TED's website.</a:t>
            </a:r>
            <a:endParaRPr lang="en-US"/>
          </a:p>
          <a:p>
            <a:pPr marL="114300" indent="0">
              <a:buNone/>
            </a:pPr>
            <a:r>
              <a:rPr lang="en-US" sz="2000" b="1">
                <a:solidFill>
                  <a:srgbClr val="FFFFFF"/>
                </a:solidFill>
              </a:rPr>
              <a:t>Features</a:t>
            </a:r>
            <a:r>
              <a:rPr lang="en-US" sz="2000">
                <a:solidFill>
                  <a:srgbClr val="FFFFFF"/>
                </a:solidFill>
              </a:rPr>
              <a:t>: Consists of a URL (presumably linking to the corresponding TED talk) and a description of the talk.</a:t>
            </a:r>
            <a:endParaRPr lang="en-US"/>
          </a:p>
          <a:p>
            <a:pPr marL="114300" indent="0">
              <a:buNone/>
            </a:pPr>
            <a:r>
              <a:rPr lang="en-US" sz="2000"/>
              <a:t>Source: https://huggingface.co/datasets/gigant/ted_descriptions</a:t>
            </a:r>
            <a:endParaRPr lang="en-US" sz="2000">
              <a:latin typeface="Arial"/>
              <a:cs typeface="Arial"/>
            </a:endParaRPr>
          </a:p>
          <a:p>
            <a:endParaRPr lang="en-US" sz="2000"/>
          </a:p>
          <a:p>
            <a:pPr marL="114300" indent="0">
              <a:buNone/>
            </a:pP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438E1D-FC56-5C3F-04A6-1B651229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0" y="3268107"/>
            <a:ext cx="9001125" cy="14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Methods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62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16AC-A493-20BE-7325-B97A519D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40000" y="2743"/>
            <a:ext cx="8064000" cy="670500"/>
          </a:xfrm>
        </p:spPr>
        <p:txBody>
          <a:bodyPr/>
          <a:lstStyle/>
          <a:p>
            <a:r>
              <a:rPr lang="en-US"/>
              <a:t>RWKV Fine-Tuned Model Parameters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CFD302-9E47-2FB4-CA1B-2EFF83C2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" y="675581"/>
            <a:ext cx="8733034" cy="3850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4F4D7-E772-03D0-9C37-95DE1BB1F51B}"/>
              </a:ext>
            </a:extLst>
          </p:cNvPr>
          <p:cNvSpPr txBox="1"/>
          <p:nvPr/>
        </p:nvSpPr>
        <p:spPr>
          <a:xfrm>
            <a:off x="208052" y="4719049"/>
            <a:ext cx="83875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LoRA</a:t>
            </a:r>
            <a:r>
              <a:rPr lang="en-US" b="1">
                <a:solidFill>
                  <a:schemeClr val="bg1"/>
                </a:solidFill>
              </a:rPr>
              <a:t>: Low-Rank Adaptation of Large Language Models; </a:t>
            </a:r>
            <a:r>
              <a:rPr lang="en-US" b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https://arxiv.org/abs/2106.09685</a:t>
            </a:r>
            <a:endParaRPr lang="en-US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7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FFFBF5-FDFD-2F24-2139-ED8807F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61" y="381000"/>
            <a:ext cx="6647079" cy="43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66CD-02B8-7D17-74EE-BD0F2DDD8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271649"/>
            <a:ext cx="8184600" cy="670500"/>
          </a:xfrm>
        </p:spPr>
        <p:txBody>
          <a:bodyPr/>
          <a:lstStyle/>
          <a:p>
            <a:r>
              <a:rPr lang="en-US"/>
              <a:t>Sentence Similarity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CD678-C054-2904-2CAC-A0B57DAC7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789" y="947339"/>
            <a:ext cx="8174422" cy="32439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Font typeface="Calibri"/>
              <a:buChar char="-"/>
            </a:pPr>
            <a:r>
              <a:rPr lang="en-US" sz="1600"/>
              <a:t>Uses word vectors to create a numerical measure of the similarity between words in two texts</a:t>
            </a:r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endParaRPr lang="en-US" sz="1600"/>
          </a:p>
          <a:p>
            <a:pPr marL="285750" indent="-171450">
              <a:buFont typeface="Calibri"/>
              <a:buChar char="-"/>
            </a:pPr>
            <a:r>
              <a:rPr lang="en-US" sz="1600"/>
              <a:t>Source: https://huggingface.co/tasks/sentence-similarity</a:t>
            </a:r>
          </a:p>
          <a:p>
            <a:pPr marL="285750" indent="-171450">
              <a:buFont typeface="Calibri"/>
              <a:buChar char="-"/>
            </a:pPr>
            <a:endParaRPr lang="en-US"/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8EC760A0-1C41-72E2-4429-177A9805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0" y="1288620"/>
            <a:ext cx="6626832" cy="30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Results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88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6E9C-CA30-0E96-9FCD-36EB86857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RWKV Model Loss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F8F0C197-F562-7594-B364-A39F1AFC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" r="6867" b="-519"/>
          <a:stretch/>
        </p:blipFill>
        <p:spPr>
          <a:xfrm>
            <a:off x="25685" y="1330777"/>
            <a:ext cx="9145436" cy="24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E103-2BE8-5035-D333-58C296385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RWKV Results</a:t>
            </a:r>
          </a:p>
        </p:txBody>
      </p:sp>
      <p:pic>
        <p:nvPicPr>
          <p:cNvPr id="3" name="Picture 2" descr="A screenshot of a black and white text&#10;&#10;Description automatically generated">
            <a:extLst>
              <a:ext uri="{FF2B5EF4-FFF2-40B4-BE49-F238E27FC236}">
                <a16:creationId xmlns:a16="http://schemas.microsoft.com/office/drawing/2014/main" id="{1521B244-2DFA-FE98-9E90-09ECBFC9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47" y="1116776"/>
            <a:ext cx="6453455" cy="34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413342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Motivation and Research Aims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BBD4-5273-6F73-12ED-AFF05E95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40000" y="195383"/>
            <a:ext cx="8064000" cy="670500"/>
          </a:xfrm>
        </p:spPr>
        <p:txBody>
          <a:bodyPr/>
          <a:lstStyle/>
          <a:p>
            <a:r>
              <a:rPr lang="en-US"/>
              <a:t>RWKV Results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4D7C63-AAE0-5103-BC21-625685493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" r="52967" b="53719"/>
          <a:stretch/>
        </p:blipFill>
        <p:spPr>
          <a:xfrm>
            <a:off x="2944" y="867122"/>
            <a:ext cx="2960488" cy="22698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B75202-9A91-B121-82B9-198B6D7DB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4" r="-108" b="138"/>
          <a:stretch/>
        </p:blipFill>
        <p:spPr>
          <a:xfrm>
            <a:off x="2834757" y="2092235"/>
            <a:ext cx="6306300" cy="25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E103-2BE8-5035-D333-58C296385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21216"/>
            <a:ext cx="8184600" cy="670500"/>
          </a:xfrm>
        </p:spPr>
        <p:txBody>
          <a:bodyPr/>
          <a:lstStyle/>
          <a:p>
            <a:pPr algn="ctr"/>
            <a:r>
              <a:rPr lang="en-US"/>
              <a:t>RWKV Results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4A573FA-0C13-55CE-3D50-AAC834D4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85" y="694415"/>
            <a:ext cx="5943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4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C5DE-FB3F-573D-A3B1-DF8562DD5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ChatGPT Results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9E3E856-AE41-686D-C743-98AC9C67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" y="1287985"/>
            <a:ext cx="9144000" cy="103924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D96165-A179-9031-532F-64BB56CE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" y="2570948"/>
            <a:ext cx="9144000" cy="9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C5DE-FB3F-573D-A3B1-DF8562DD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1952"/>
            <a:ext cx="8184600" cy="670500"/>
          </a:xfrm>
        </p:spPr>
        <p:txBody>
          <a:bodyPr/>
          <a:lstStyle/>
          <a:p>
            <a:pPr algn="ctr"/>
            <a:r>
              <a:rPr lang="en-US"/>
              <a:t>ChatGPT Results</a:t>
            </a:r>
          </a:p>
        </p:txBody>
      </p:sp>
      <p:pic>
        <p:nvPicPr>
          <p:cNvPr id="4" name="Picture 3" descr="A screenshot of a black and white text&#10;&#10;Description automatically generated">
            <a:extLst>
              <a:ext uri="{FF2B5EF4-FFF2-40B4-BE49-F238E27FC236}">
                <a16:creationId xmlns:a16="http://schemas.microsoft.com/office/drawing/2014/main" id="{0526E1E3-E719-D8AB-4C8D-394BD9E8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17" y="674241"/>
            <a:ext cx="4247493" cy="43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C5DE-FB3F-573D-A3B1-DF8562DD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136800"/>
            <a:ext cx="8184600" cy="670500"/>
          </a:xfrm>
        </p:spPr>
        <p:txBody>
          <a:bodyPr/>
          <a:lstStyle/>
          <a:p>
            <a:pPr algn="ctr"/>
            <a:r>
              <a:rPr lang="en-US"/>
              <a:t>ChatGPT Results</a:t>
            </a:r>
          </a:p>
        </p:txBody>
      </p:sp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478063C3-ABEB-C56F-4E59-B0F3DFF6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15" y="809089"/>
            <a:ext cx="5775171" cy="4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D3F7-0102-BB04-ED85-926D0F8CF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Semantic Similarity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30360F-4009-604F-FE05-13A66F9C89E7}"/>
              </a:ext>
            </a:extLst>
          </p:cNvPr>
          <p:cNvGraphicFramePr>
            <a:graphicFrameLocks noGrp="1"/>
          </p:cNvGraphicFramePr>
          <p:nvPr/>
        </p:nvGraphicFramePr>
        <p:xfrm>
          <a:off x="2011680" y="1459528"/>
          <a:ext cx="5120640" cy="1112520"/>
        </p:xfrm>
        <a:graphic>
          <a:graphicData uri="http://schemas.openxmlformats.org/drawingml/2006/table">
            <a:tbl>
              <a:tblPr firstRow="1" bandRow="1">
                <a:tableStyleId>{3F79EBB3-EB2D-45F7-8D56-C4CA7F29A7DC}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803988377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447321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Roboto Condensed Light"/>
                        </a:rPr>
                        <a:t>Prompt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Roboto Condensed Light"/>
                        </a:rPr>
                        <a:t>Semantic Similarity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80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Roboto Condensed Light"/>
                        </a:rPr>
                        <a:t>"I am sumi"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Roboto Condensed Light"/>
                        </a:rPr>
                        <a:t>0.849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2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Roboto Condensed Light"/>
                        </a:rPr>
                        <a:t>"Before"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Roboto Condensed Light"/>
                        </a:rPr>
                        <a:t>0.838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0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8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FC20-FDFB-4892-2C0F-AFD0CDAFE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48C4-CF4D-1A03-7578-9471BA932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/>
              <a:t>Lack of access to GPT's proprietary API means that model can't be fine-tuned, only prompted</a:t>
            </a:r>
          </a:p>
          <a:p>
            <a:r>
              <a:rPr lang="en-US" sz="1800"/>
              <a:t>Hardware limited the maximum size of the RWKV model to one trained on 0.4 Billion data points (RWKV-4) vs. the most updated version trained on 3 Billion data points (RWKV-6)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923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E585-5643-9B0C-27B6-916C452B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5E2F-0D5D-1F0B-3697-F4FEE072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70" y="1132957"/>
            <a:ext cx="8267785" cy="3566607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>
                <a:cs typeface="Segoe UI"/>
              </a:rPr>
              <a:t>Load the "</a:t>
            </a:r>
            <a:r>
              <a:rPr lang="en-US" sz="1800" err="1">
                <a:cs typeface="Segoe UI"/>
              </a:rPr>
              <a:t>tiny_shakespeare</a:t>
            </a:r>
            <a:r>
              <a:rPr lang="en-US" sz="1800">
                <a:cs typeface="Segoe UI"/>
              </a:rPr>
              <a:t>" and "ted description " dataset and tokenize it with the BERT tokenizer, converting text into token IDs and masking tokens for the task.</a:t>
            </a:r>
            <a:endParaRPr lang="en-US" sz="1800">
              <a:solidFill>
                <a:srgbClr val="000000"/>
              </a:solidFill>
              <a:cs typeface="Segoe UI"/>
            </a:endParaRPr>
          </a:p>
          <a:p>
            <a:pPr indent="0" algn="just">
              <a:buNone/>
            </a:pPr>
            <a:endParaRPr lang="en-US" sz="1800">
              <a:solidFill>
                <a:srgbClr val="000000"/>
              </a:solidFill>
              <a:cs typeface="Segoe UI"/>
            </a:endParaRPr>
          </a:p>
          <a:p>
            <a:pPr marL="0" indent="0" algn="just">
              <a:buNone/>
            </a:pPr>
            <a:r>
              <a:rPr lang="en-US" sz="1800">
                <a:cs typeface="Segoe UI"/>
              </a:rPr>
              <a:t>Initialize BERT for masked language modeling using the pre-trained "</a:t>
            </a:r>
            <a:r>
              <a:rPr lang="en-US" sz="1800" err="1">
                <a:cs typeface="Segoe UI"/>
              </a:rPr>
              <a:t>bert</a:t>
            </a:r>
            <a:r>
              <a:rPr lang="en-US" sz="1800">
                <a:cs typeface="Segoe UI"/>
              </a:rPr>
              <a:t>-base-uncased" checkpoint.</a:t>
            </a:r>
            <a:endParaRPr lang="en-US" sz="1800">
              <a:solidFill>
                <a:srgbClr val="000000"/>
              </a:solidFill>
              <a:cs typeface="Segoe UI"/>
            </a:endParaRPr>
          </a:p>
          <a:p>
            <a:pPr marL="0" indent="0" algn="just">
              <a:buNone/>
            </a:pPr>
            <a:r>
              <a:rPr lang="en-US" sz="1800">
                <a:cs typeface="Segoe UI"/>
              </a:rPr>
              <a:t>Set up the </a:t>
            </a:r>
            <a:r>
              <a:rPr lang="en-US" sz="1800" err="1">
                <a:cs typeface="Segoe UI"/>
              </a:rPr>
              <a:t>AdamW</a:t>
            </a:r>
            <a:r>
              <a:rPr lang="en-US" sz="1800">
                <a:cs typeface="Segoe UI"/>
              </a:rPr>
              <a:t> optimizer to update model parameters during training.</a:t>
            </a:r>
            <a:endParaRPr lang="en-US" sz="1800">
              <a:solidFill>
                <a:srgbClr val="000000"/>
              </a:solidFill>
              <a:cs typeface="Segoe UI"/>
            </a:endParaRPr>
          </a:p>
          <a:p>
            <a:pPr indent="0" algn="just">
              <a:buNone/>
            </a:pPr>
            <a:endParaRPr lang="en-US" sz="1800">
              <a:solidFill>
                <a:srgbClr val="000000"/>
              </a:solidFill>
              <a:cs typeface="Segoe UI"/>
            </a:endParaRPr>
          </a:p>
          <a:p>
            <a:pPr marL="0" indent="0" algn="just">
              <a:buNone/>
            </a:pPr>
            <a:r>
              <a:rPr lang="en-US" sz="1800">
                <a:cs typeface="Segoe UI"/>
              </a:rPr>
              <a:t>Iterate over different hyperparameter combinations, such as learning rates and batch sizes, to optimize model performance.</a:t>
            </a:r>
            <a:endParaRPr lang="en-US" sz="1800">
              <a:solidFill>
                <a:srgbClr val="000000"/>
              </a:solidFill>
              <a:cs typeface="Segoe UI"/>
            </a:endParaRPr>
          </a:p>
          <a:p>
            <a:pPr marL="0" indent="0" algn="just">
              <a:buNone/>
            </a:pPr>
            <a:endParaRPr lang="en-US" sz="1800">
              <a:cs typeface="Segoe UI"/>
            </a:endParaRPr>
          </a:p>
          <a:p>
            <a:pPr marL="0" indent="0" algn="just">
              <a:buNone/>
            </a:pPr>
            <a:r>
              <a:rPr lang="en-US" sz="1800">
                <a:cs typeface="Segoe UI"/>
              </a:rPr>
              <a:t>Train the model for a fixed number of epochs for each combination.</a:t>
            </a:r>
          </a:p>
        </p:txBody>
      </p:sp>
    </p:spTree>
    <p:extLst>
      <p:ext uri="{BB962C8B-B14F-4D97-AF65-F5344CB8AC3E}">
        <p14:creationId xmlns:p14="http://schemas.microsoft.com/office/powerpoint/2010/main" val="2993416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E585-5643-9B0C-27B6-916C452B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5E2F-0D5D-1F0B-3697-F4FEE072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70" y="443796"/>
            <a:ext cx="8267785" cy="4255768"/>
          </a:xfrm>
        </p:spPr>
        <p:txBody>
          <a:bodyPr/>
          <a:lstStyle/>
          <a:p>
            <a:pPr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800"/>
              <a:t>Train the model by iterating over preprocessed data batches using a </a:t>
            </a:r>
            <a:r>
              <a:rPr lang="en-US" sz="1800" err="1"/>
              <a:t>DataLoader</a:t>
            </a:r>
            <a:r>
              <a:rPr lang="en-US" sz="1800"/>
              <a:t>.</a:t>
            </a:r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800"/>
              <a:t>Compute the loss based on masked tokens and actual labels, perform backpropagation, and update model parameters with the optimizer.</a:t>
            </a:r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800"/>
              <a:t>Compute perplexity by iterating over data batches, generating logits, and using the </a:t>
            </a:r>
            <a:r>
              <a:rPr lang="en-US" sz="1800" err="1"/>
              <a:t>calculate_perplexity</a:t>
            </a:r>
            <a:r>
              <a:rPr lang="en-US" sz="1800"/>
              <a:t> function.</a:t>
            </a:r>
          </a:p>
          <a:p>
            <a:pPr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800"/>
              <a:t>Select the best-performing model based on the lowest average perplexity across different hyperparameter settings.</a:t>
            </a:r>
          </a:p>
          <a:p>
            <a:pPr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800"/>
              <a:t>Define a function to generate text continuation using the selected fine-tuned model, based on a given prompt.</a:t>
            </a:r>
          </a:p>
          <a:p>
            <a:pPr algn="just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708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21A9-2687-990F-B4FC-4ED99C8F7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Masked Language Modeling (MLM)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78FC6-584F-4ED1-5B5B-912FFA9F4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endParaRPr lang="en-US" sz="1800"/>
          </a:p>
          <a:p>
            <a:pPr marL="114300" indent="0" algn="just">
              <a:buNone/>
            </a:pPr>
            <a:r>
              <a:rPr lang="en-US" sz="1800" b="1"/>
              <a:t>Objective:</a:t>
            </a:r>
            <a:r>
              <a:rPr lang="en-US" sz="1800"/>
              <a:t> Train a language model to understand the context of words and sentences by predicting masked tokens within a given text.</a:t>
            </a:r>
          </a:p>
          <a:p>
            <a:pPr marL="114300" indent="0" algn="just">
              <a:buNone/>
            </a:pPr>
            <a:r>
              <a:rPr lang="en-US" sz="1800" b="1"/>
              <a:t>Pretraining Phase:</a:t>
            </a:r>
            <a:endParaRPr lang="en-US" sz="1800"/>
          </a:p>
          <a:p>
            <a:pPr lvl="1" algn="just"/>
            <a:r>
              <a:rPr lang="en-US" sz="1800"/>
              <a:t>Input text is tokenized and a certain percentage of tokens are randomly replaced with a special </a:t>
            </a:r>
            <a:r>
              <a:rPr lang="en-US" sz="1800" b="1">
                <a:latin typeface="Consolas"/>
                <a:cs typeface="Segoe UI"/>
              </a:rPr>
              <a:t>[MASK]</a:t>
            </a:r>
            <a:r>
              <a:rPr lang="en-US" sz="1800"/>
              <a:t> token.</a:t>
            </a:r>
          </a:p>
          <a:p>
            <a:pPr lvl="1" algn="just"/>
            <a:r>
              <a:rPr lang="en-US" sz="1800"/>
              <a:t>The model predicts the original tokens based on the context provided by the surrounding words.</a:t>
            </a:r>
          </a:p>
          <a:p>
            <a:pPr algn="just"/>
            <a:endParaRPr lang="en-US" sz="18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8156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502200" y="445025"/>
            <a:ext cx="8184600" cy="6705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u="none" strike="noStrike" cap="none">
                <a:latin typeface="Squada One"/>
                <a:ea typeface="Squada One"/>
                <a:cs typeface="Squada One"/>
                <a:sym typeface="Squada One"/>
              </a:rPr>
              <a:t>Motivation and Research Aims</a:t>
            </a:r>
          </a:p>
          <a:p>
            <a:pPr marL="0" lvl="0" indent="0">
              <a:lnSpc>
                <a:spcPct val="90000"/>
              </a:lnSpc>
            </a:pPr>
            <a:endParaRPr lang="en-US" sz="3300" b="0" i="0" u="none" strike="noStrike" cap="none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F1C6-D239-77F4-0B43-AF2377DF8A81}"/>
              </a:ext>
            </a:extLst>
          </p:cNvPr>
          <p:cNvSpPr txBox="1"/>
          <p:nvPr/>
        </p:nvSpPr>
        <p:spPr>
          <a:xfrm>
            <a:off x="1255350" y="790450"/>
            <a:ext cx="6633300" cy="3908075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lang="en-US"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Accurate text prediction is crucial for various applications, including natural language understanding, chatbots, and content generation.</a:t>
            </a:r>
            <a:endParaRPr lang="en-US" sz="1600">
              <a:solidFill>
                <a:schemeClr val="lt1"/>
              </a:solidFill>
            </a:endParaRPr>
          </a:p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lang="en-US"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 the strengths and weaknesses of different language models helps us make informed decisions.</a:t>
            </a: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spcAft>
                <a:spcPts val="600"/>
              </a:spcAft>
              <a:buSzPts val="1200"/>
            </a:pPr>
            <a:endParaRPr lang="en-US"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lnSpc>
                <a:spcPct val="90000"/>
              </a:lnSpc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rPr>
              <a:t>-Better Performance: Focuses models on specific tasks for improved results.</a:t>
            </a:r>
            <a:endParaRPr lang="en-US" sz="1600">
              <a:solidFill>
                <a:schemeClr val="lt1"/>
              </a:solidFill>
            </a:endParaRPr>
          </a:p>
          <a:p>
            <a:pPr marL="114300">
              <a:lnSpc>
                <a:spcPct val="90000"/>
              </a:lnSpc>
            </a:pPr>
            <a:br>
              <a:rPr lang="en-US"/>
            </a:br>
            <a:endParaRPr lang="en-US" sz="1600"/>
          </a:p>
          <a:p>
            <a:pPr marL="114300">
              <a:spcAft>
                <a:spcPts val="600"/>
              </a:spcAft>
              <a:buSzPts val="1200"/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rPr>
              <a:t>-Research aims -advancement of text prediction techniques in language models</a:t>
            </a: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endParaRPr lang="en-US"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lang="en-US"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input to our models is a sequence of tokens (text).</a:t>
            </a: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 lvl="1">
              <a:spcAft>
                <a:spcPts val="600"/>
              </a:spcAft>
              <a:buClr>
                <a:srgbClr val="434343"/>
              </a:buClr>
              <a:buSzPts val="1200"/>
            </a:pPr>
            <a:r>
              <a:rPr lang="en-US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lang="en-US"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goal is to predict the next token(s) in the sequence.</a:t>
            </a: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114300">
              <a:spcAft>
                <a:spcPts val="600"/>
              </a:spcAft>
              <a:buClr>
                <a:srgbClr val="434343"/>
              </a:buClr>
              <a:buSzPts val="1200"/>
            </a:pPr>
            <a:endParaRPr lang="en-US" sz="16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69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E585-5643-9B0C-27B6-916C452B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5E2F-0D5D-1F0B-3697-F4FEE072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186" y="14132"/>
            <a:ext cx="8292998" cy="4684393"/>
          </a:xfrm>
        </p:spPr>
        <p:txBody>
          <a:bodyPr/>
          <a:lstStyle/>
          <a:p>
            <a:pPr algn="just">
              <a:buNone/>
            </a:pPr>
            <a:endParaRPr lang="en-US" sz="2000"/>
          </a:p>
          <a:p>
            <a:pPr algn="just">
              <a:buNone/>
            </a:pPr>
            <a:endParaRPr lang="en-US" sz="2000"/>
          </a:p>
          <a:p>
            <a:pPr algn="just">
              <a:buNone/>
            </a:pPr>
            <a:r>
              <a:rPr lang="en-US" sz="1800"/>
              <a:t>-Attempted to modify the masking strategy</a:t>
            </a:r>
          </a:p>
          <a:p>
            <a:pPr algn="just">
              <a:buNone/>
            </a:pPr>
            <a:r>
              <a:rPr lang="en-US" sz="1800"/>
              <a:t>-Instead of masking random words:</a:t>
            </a:r>
          </a:p>
          <a:p>
            <a:pPr algn="just">
              <a:buNone/>
            </a:pPr>
            <a:r>
              <a:rPr lang="en-US" sz="1800"/>
              <a:t>        -specifically mask next word in each sequence during training.</a:t>
            </a:r>
          </a:p>
          <a:p>
            <a:pPr algn="just">
              <a:buNone/>
            </a:pPr>
            <a:r>
              <a:rPr lang="en-US" sz="1800"/>
              <a:t>-this would force model to predict next word based on preceding context:</a:t>
            </a:r>
          </a:p>
          <a:p>
            <a:pPr algn="just">
              <a:buNone/>
            </a:pPr>
            <a:r>
              <a:rPr lang="en-US" sz="1800"/>
              <a:t>        - making it more relevant to next word prediction task.</a:t>
            </a:r>
          </a:p>
          <a:p>
            <a:pPr algn="just">
              <a:buNone/>
            </a:pPr>
            <a:endParaRPr lang="en-US" sz="2000">
              <a:solidFill>
                <a:srgbClr val="FFFFFF"/>
              </a:solidFill>
            </a:endParaRPr>
          </a:p>
          <a:p>
            <a:pPr algn="just">
              <a:buNone/>
            </a:pPr>
            <a:r>
              <a:rPr lang="en-US" sz="2000">
                <a:solidFill>
                  <a:srgbClr val="FFFFFF"/>
                </a:solidFill>
              </a:rPr>
              <a:t> </a:t>
            </a:r>
            <a:r>
              <a:rPr lang="en-US">
                <a:solidFill>
                  <a:srgbClr val="FFFFFF"/>
                </a:solidFill>
              </a:rPr>
              <a:t> # Mask the next word</a:t>
            </a:r>
            <a:endParaRPr lang="en-US"/>
          </a:p>
          <a:p>
            <a:pPr algn="just">
              <a:buNone/>
            </a:pPr>
            <a:r>
              <a:rPr lang="en-US">
                <a:solidFill>
                  <a:srgbClr val="FFFFFF"/>
                </a:solidFill>
              </a:rPr>
              <a:t>        </a:t>
            </a:r>
            <a:r>
              <a:rPr lang="en-US" err="1">
                <a:solidFill>
                  <a:srgbClr val="FFFFFF"/>
                </a:solidFill>
              </a:rPr>
              <a:t>masked_index</a:t>
            </a:r>
            <a:r>
              <a:rPr lang="en-US">
                <a:solidFill>
                  <a:srgbClr val="FFFFFF"/>
                </a:solidFill>
              </a:rPr>
              <a:t> = </a:t>
            </a:r>
            <a:r>
              <a:rPr lang="en-US" err="1">
                <a:solidFill>
                  <a:srgbClr val="FFFFFF"/>
                </a:solidFill>
              </a:rPr>
              <a:t>len</a:t>
            </a:r>
            <a:r>
              <a:rPr lang="en-US">
                <a:solidFill>
                  <a:srgbClr val="FFFFFF"/>
                </a:solidFill>
              </a:rPr>
              <a:t>(</a:t>
            </a:r>
            <a:r>
              <a:rPr lang="en-US" err="1">
                <a:solidFill>
                  <a:srgbClr val="FFFFFF"/>
                </a:solidFill>
              </a:rPr>
              <a:t>tokenized_text</a:t>
            </a:r>
            <a:r>
              <a:rPr lang="en-US">
                <a:solidFill>
                  <a:srgbClr val="FFFFFF"/>
                </a:solidFill>
              </a:rPr>
              <a:t>) - 1</a:t>
            </a:r>
            <a:endParaRPr lang="en-US"/>
          </a:p>
          <a:p>
            <a:pPr algn="just">
              <a:buNone/>
            </a:pPr>
            <a:r>
              <a:rPr lang="en-US">
                <a:solidFill>
                  <a:srgbClr val="FFFFFF"/>
                </a:solidFill>
              </a:rPr>
              <a:t>        </a:t>
            </a:r>
            <a:r>
              <a:rPr lang="en-US" err="1">
                <a:solidFill>
                  <a:srgbClr val="FFFFFF"/>
                </a:solidFill>
              </a:rPr>
              <a:t>tokenized_text</a:t>
            </a:r>
            <a:r>
              <a:rPr lang="en-US">
                <a:solidFill>
                  <a:srgbClr val="FFFFFF"/>
                </a:solidFill>
              </a:rPr>
              <a:t>[</a:t>
            </a:r>
            <a:r>
              <a:rPr lang="en-US" err="1">
                <a:solidFill>
                  <a:srgbClr val="FFFFFF"/>
                </a:solidFill>
              </a:rPr>
              <a:t>masked_index</a:t>
            </a:r>
            <a:r>
              <a:rPr lang="en-US">
                <a:solidFill>
                  <a:srgbClr val="FFFFFF"/>
                </a:solidFill>
              </a:rPr>
              <a:t>] = '[MASK]'</a:t>
            </a:r>
            <a:endParaRPr lang="en-US"/>
          </a:p>
          <a:p>
            <a:pPr algn="just">
              <a:buNone/>
            </a:pPr>
            <a:r>
              <a:rPr lang="en-US" sz="2000">
                <a:solidFill>
                  <a:srgbClr val="FFFFFF"/>
                </a:solidFill>
              </a:rPr>
              <a:t>        </a:t>
            </a:r>
            <a:endParaRPr lang="en-US">
              <a:solidFill>
                <a:srgbClr val="FFFFFF"/>
              </a:solidFill>
            </a:endParaRPr>
          </a:p>
          <a:p>
            <a:pPr algn="just">
              <a:buNone/>
            </a:pPr>
            <a:endParaRPr lang="en-US" sz="2000">
              <a:solidFill>
                <a:srgbClr val="FFFFFF"/>
              </a:solidFill>
            </a:endParaRPr>
          </a:p>
          <a:p>
            <a:pPr algn="just">
              <a:buNone/>
            </a:pPr>
            <a:endParaRPr lang="en-US" sz="1100">
              <a:solidFill>
                <a:srgbClr val="6AA94F"/>
              </a:solidFill>
            </a:endParaRPr>
          </a:p>
          <a:p>
            <a:pPr algn="just">
              <a:buNone/>
            </a:pPr>
            <a:r>
              <a:rPr lang="en-US" sz="1100">
                <a:solidFill>
                  <a:srgbClr val="D4D4D4"/>
                </a:solidFill>
              </a:rPr>
              <a:t>        </a:t>
            </a:r>
            <a:endParaRPr lang="en-US"/>
          </a:p>
          <a:p>
            <a:pPr algn="just">
              <a:buNone/>
            </a:pPr>
            <a:endParaRPr lang="en-US" sz="2000"/>
          </a:p>
          <a:p>
            <a:pPr marL="114300" indent="0" algn="just">
              <a:buNone/>
            </a:pPr>
            <a:endParaRPr lang="en-US" sz="200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F6FE780-52F1-05D0-02C6-129D1EE8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" y="3206283"/>
            <a:ext cx="5210175" cy="1857375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FED4048-7854-2CFD-CD6C-40A1B8E7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79" y="2266391"/>
            <a:ext cx="3859867" cy="18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5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54D3-D433-D02C-56F7-EF5AE6A29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Result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E490F8-B404-ABAA-5C3B-6D9303AA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3" y="447664"/>
            <a:ext cx="5017435" cy="1827704"/>
          </a:xfrm>
          <a:prstGeom prst="rect">
            <a:avLst/>
          </a:prstGeom>
        </p:spPr>
      </p:pic>
      <p:pic>
        <p:nvPicPr>
          <p:cNvPr id="5" name="Picture 4" descr="A screen shot of text&#10;&#10;Description automatically generated">
            <a:extLst>
              <a:ext uri="{FF2B5EF4-FFF2-40B4-BE49-F238E27FC236}">
                <a16:creationId xmlns:a16="http://schemas.microsoft.com/office/drawing/2014/main" id="{55EE9FE4-730B-1286-5E33-716FB0ED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" y="2352675"/>
            <a:ext cx="5024158" cy="10096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7C05BB-B12A-E5C1-5D39-37290BDE6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1" y="3453653"/>
            <a:ext cx="8875619" cy="1581150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8F3148D-C0CD-FF2F-739B-589E873AD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316" y="2352955"/>
            <a:ext cx="3861548" cy="10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E585-5643-9B0C-27B6-916C452B7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150871"/>
            <a:ext cx="8184600" cy="771353"/>
          </a:xfrm>
        </p:spPr>
        <p:txBody>
          <a:bodyPr/>
          <a:lstStyle/>
          <a:p>
            <a:r>
              <a:rPr lang="en-US"/>
              <a:t>BERT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5E2F-0D5D-1F0B-3697-F4FEE072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186" y="1165536"/>
            <a:ext cx="8292998" cy="3532989"/>
          </a:xfrm>
        </p:spPr>
        <p:txBody>
          <a:bodyPr/>
          <a:lstStyle/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endParaRPr lang="en-US" sz="1800"/>
          </a:p>
          <a:p>
            <a:pPr algn="just">
              <a:buNone/>
            </a:pPr>
            <a:r>
              <a:rPr lang="en-US" sz="1800"/>
              <a:t>-perplexity measures how well a language model predicts a given piece of text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F1A736-EBB7-DE21-BB70-EBCA7E414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" t="37690" r="1266" b="-3343"/>
          <a:stretch/>
        </p:blipFill>
        <p:spPr>
          <a:xfrm>
            <a:off x="398088" y="2656635"/>
            <a:ext cx="7574553" cy="18197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94C9C1-5F1A-D05E-2089-8A1A389ED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6" t="45283" b="943"/>
          <a:stretch/>
        </p:blipFill>
        <p:spPr>
          <a:xfrm>
            <a:off x="395007" y="1036582"/>
            <a:ext cx="7581162" cy="14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0609-D27F-F53E-23FD-1B3342BC7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-408"/>
            <a:ext cx="8184600" cy="771353"/>
          </a:xfrm>
        </p:spPr>
        <p:txBody>
          <a:bodyPr/>
          <a:lstStyle/>
          <a:p>
            <a:r>
              <a:rPr lang="en-US"/>
              <a:t>BERT Result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9F7587A-749D-2CAA-CEC2-ACA93FFE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2" y="591951"/>
            <a:ext cx="5153025" cy="866775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DD5BFB4-633B-62F1-C6B8-1494A1A4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32" y="1543331"/>
            <a:ext cx="8201024" cy="34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4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CADF-E85A-4B07-D3BC-822372C97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E8438-B098-398B-3A8A-D3EA55EBF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A2E7E7-2D14-5D42-67BB-A8D217F6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50" y="2714326"/>
            <a:ext cx="5691514" cy="21887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3EF604-E977-1711-71F4-C0132C6B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4" y="248171"/>
            <a:ext cx="5347570" cy="24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9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CADF-E85A-4B07-D3BC-822372C97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E8438-B098-398B-3A8A-D3EA55EBF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EEB8207C-AC6C-6406-226C-C872F337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2" y="1109237"/>
            <a:ext cx="8470727" cy="1547161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CE543B-BC58-5B8B-626C-FB76E73E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814378"/>
            <a:ext cx="6953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0E41-F47B-1C34-26B2-5A5B6A92D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Results</a:t>
            </a: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7DF91CBD-3DEF-1846-819A-10975368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6" y="1451225"/>
            <a:ext cx="4348409" cy="2664860"/>
          </a:xfrm>
          <a:prstGeom prst="rect">
            <a:avLst/>
          </a:prstGeom>
        </p:spPr>
      </p:pic>
      <p:pic>
        <p:nvPicPr>
          <p:cNvPr id="4" name="Picture 3" descr="A graph showing the growth of a graph&#10;&#10;Description automatically generated">
            <a:extLst>
              <a:ext uri="{FF2B5EF4-FFF2-40B4-BE49-F238E27FC236}">
                <a16:creationId xmlns:a16="http://schemas.microsoft.com/office/drawing/2014/main" id="{5A54DC62-6F1C-4EF7-872B-1329B963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75" y="1444804"/>
            <a:ext cx="4317000" cy="26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0E41-F47B-1C34-26B2-5A5B6A92D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BERT Results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A74A24F0-E17B-6B9B-7FF1-0C385891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0" y="1547545"/>
            <a:ext cx="4368842" cy="26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3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83AC-C10E-C128-8C94-C240E03B7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ISSUES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DB3B-1C10-5337-7EBD-5408B4485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350" y="227581"/>
            <a:ext cx="6633300" cy="4470944"/>
          </a:xfrm>
        </p:spPr>
        <p:txBody>
          <a:bodyPr/>
          <a:lstStyle/>
          <a:p>
            <a:pPr marL="114300" indent="0">
              <a:buNone/>
            </a:pPr>
            <a:r>
              <a:rPr lang="en-US" sz="2000">
                <a:solidFill>
                  <a:srgbClr val="FFFFFF"/>
                </a:solidFill>
              </a:rPr>
              <a:t>For generating next word or even full sentences</a:t>
            </a:r>
            <a:endParaRPr lang="en-US">
              <a:solidFill>
                <a:srgbClr val="C5D1DE"/>
              </a:solidFill>
            </a:endParaRPr>
          </a:p>
          <a:p>
            <a:pPr marL="114300" indent="0">
              <a:buNone/>
            </a:pPr>
            <a:r>
              <a:rPr lang="en-US" sz="2000">
                <a:solidFill>
                  <a:srgbClr val="FFFFFF"/>
                </a:solidFill>
              </a:rPr>
              <a:t>- it faces  obstacles such as tokenizer limitations and the issue of hallucination.</a:t>
            </a:r>
            <a:endParaRPr lang="en-US">
              <a:solidFill>
                <a:srgbClr val="C5D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7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570501" y="2421810"/>
            <a:ext cx="3752348" cy="617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Conclusion and Future  Work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285053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96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653A-B3E7-F572-15F5-DDD03B595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2200" y="-220419"/>
            <a:ext cx="8184600" cy="936677"/>
          </a:xfrm>
        </p:spPr>
        <p:txBody>
          <a:bodyPr/>
          <a:lstStyle/>
          <a:p>
            <a:r>
              <a:rPr lang="en-US"/>
              <a:t>Bert vs. RWKV vs. 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4284-939A-A3E5-2EA6-B2832D8C1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350" y="890954"/>
            <a:ext cx="6633300" cy="3807571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BERT (Bidirectional Encoder Representations from Transformers)</a:t>
            </a:r>
            <a:endParaRPr lang="en-US" sz="1600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-</a:t>
            </a:r>
            <a:r>
              <a:rPr lang="en-US" sz="1600">
                <a:solidFill>
                  <a:schemeClr val="bg1"/>
                </a:solidFill>
              </a:rPr>
              <a:t>transformer-based model.</a:t>
            </a: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-e</a:t>
            </a:r>
            <a:r>
              <a:rPr lang="en-US" sz="1600">
                <a:solidFill>
                  <a:schemeClr val="bg1"/>
                </a:solidFill>
              </a:rPr>
              <a:t>xcellent for tasks like text classification, named entity recognition, sentiment analysis, and text similarity.</a:t>
            </a: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-c</a:t>
            </a:r>
            <a:r>
              <a:rPr lang="en-US" sz="1600">
                <a:solidFill>
                  <a:schemeClr val="bg1"/>
                </a:solidFill>
              </a:rPr>
              <a:t>aptures deep context understanding by processing text bidirectionally.</a:t>
            </a:r>
          </a:p>
          <a:p>
            <a:pPr marL="114300" indent="0" algn="just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RWKV (blend RNNs and Transformers for efficient sequential data processing)</a:t>
            </a:r>
            <a:endParaRPr lang="en-US" sz="1600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r>
              <a:rPr lang="en-US" sz="1600">
                <a:solidFill>
                  <a:schemeClr val="bg1"/>
                </a:solidFill>
              </a:rPr>
              <a:t>-also based on transformers.</a:t>
            </a:r>
          </a:p>
          <a:p>
            <a:pPr marL="114300" indent="0" algn="just">
              <a:buNone/>
            </a:pPr>
            <a:r>
              <a:rPr lang="en-US" sz="1600">
                <a:solidFill>
                  <a:schemeClr val="bg1"/>
                </a:solidFill>
              </a:rPr>
              <a:t>-ideal for chatbots, virtual assistants, and any application requiring natural-sounding human text.</a:t>
            </a:r>
          </a:p>
          <a:p>
            <a:pPr marL="114300" indent="0" algn="just">
              <a:buNone/>
            </a:pPr>
            <a:r>
              <a:rPr lang="en-US" sz="1600">
                <a:solidFill>
                  <a:schemeClr val="bg1"/>
                </a:solidFill>
              </a:rPr>
              <a:t>-sequential text generation allows it to engage in conversations.</a:t>
            </a:r>
          </a:p>
          <a:p>
            <a:pPr marL="114300" indent="0" algn="just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ChatGPT (Generative Pre-trained Transformer)</a:t>
            </a:r>
            <a:endParaRPr lang="en-US" sz="1600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-</a:t>
            </a:r>
            <a:r>
              <a:rPr lang="en-US" sz="1600">
                <a:solidFill>
                  <a:schemeClr val="bg1"/>
                </a:solidFill>
              </a:rPr>
              <a:t> based on the GPT-3 model, which is a transformer decoder-only model.</a:t>
            </a:r>
          </a:p>
          <a:p>
            <a:pPr marL="114300" indent="0" algn="just">
              <a:buNone/>
            </a:pPr>
            <a:r>
              <a:rPr lang="en-US" sz="1600" b="1">
                <a:solidFill>
                  <a:schemeClr val="bg1"/>
                </a:solidFill>
              </a:rPr>
              <a:t>-p</a:t>
            </a:r>
            <a:r>
              <a:rPr lang="en-US" sz="1600">
                <a:solidFill>
                  <a:schemeClr val="bg1"/>
                </a:solidFill>
              </a:rPr>
              <a:t>erfect for chatbots and virtual assistants. </a:t>
            </a:r>
          </a:p>
          <a:p>
            <a:pPr marL="114300" indent="0" algn="just">
              <a:buNone/>
            </a:pPr>
            <a:r>
              <a:rPr lang="en-US" sz="1600">
                <a:solidFill>
                  <a:schemeClr val="bg1"/>
                </a:solidFill>
              </a:rPr>
              <a:t>-generates coherent and contextually relevant responses in a conversational style.</a:t>
            </a:r>
            <a:endParaRPr lang="en-US">
              <a:solidFill>
                <a:schemeClr val="bg1"/>
              </a:solidFill>
            </a:endParaRPr>
          </a:p>
          <a:p>
            <a:pPr marL="114300" indent="0" algn="just"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75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D07C-3B61-A0B6-492A-AEA2E5AE9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Conclusion and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9EF13-D28E-E0DA-1C8A-77F1EF6B8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/>
              <a:t>Gain access to GPT-3 API to directly fine-tune the model </a:t>
            </a:r>
          </a:p>
          <a:p>
            <a:pPr lvl="1" indent="-342900">
              <a:buFont typeface="Courier New"/>
              <a:buChar char="o"/>
            </a:pPr>
            <a:r>
              <a:rPr lang="en-US" sz="1600"/>
              <a:t>Could produce results more similar to the RWKV results</a:t>
            </a:r>
          </a:p>
          <a:p>
            <a:r>
              <a:rPr lang="en-US" sz="1600"/>
              <a:t>Continue working to produce reasonable text output with BERT</a:t>
            </a:r>
          </a:p>
          <a:p>
            <a:r>
              <a:rPr lang="en-US" sz="1600"/>
              <a:t>Test results with larger RWKV models to see if the results are improved</a:t>
            </a:r>
          </a:p>
          <a:p>
            <a:r>
              <a:rPr lang="en-US" sz="1600"/>
              <a:t>Use transformer-based decoder in BERT for generation purpose. </a:t>
            </a:r>
          </a:p>
        </p:txBody>
      </p:sp>
    </p:spTree>
    <p:extLst>
      <p:ext uri="{BB962C8B-B14F-4D97-AF65-F5344CB8AC3E}">
        <p14:creationId xmlns:p14="http://schemas.microsoft.com/office/powerpoint/2010/main" val="2836977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3"/>
          <p:cNvSpPr txBox="1">
            <a:spLocks noGrp="1"/>
          </p:cNvSpPr>
          <p:nvPr>
            <p:ph type="ctrTitle"/>
          </p:nvPr>
        </p:nvSpPr>
        <p:spPr>
          <a:xfrm flipH="1">
            <a:off x="1874270" y="658279"/>
            <a:ext cx="539556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/>
              </a:buClr>
              <a:buSzPts val="1100"/>
            </a:pPr>
            <a:r>
              <a:rPr lang="en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4591E-644F-E44D-447F-208849584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3300" y="2057277"/>
            <a:ext cx="2857500" cy="514200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18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C79E-6425-F605-BA67-143A45829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40C4-7E38-37AD-CC8F-938AE9B49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350" y="1055359"/>
            <a:ext cx="6633300" cy="3760598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400"/>
              <a:t>[1] Zhong, Q., Ding, L., Liu, J., Du, B., &amp; Tao, D. (2023). Can </a:t>
            </a:r>
            <a:r>
              <a:rPr lang="en-US" sz="1400" err="1"/>
              <a:t>chatgpt</a:t>
            </a:r>
            <a:r>
              <a:rPr lang="en-US" sz="1400"/>
              <a:t> understand too? a comparative study on </a:t>
            </a:r>
            <a:r>
              <a:rPr lang="en-US" sz="1400" err="1"/>
              <a:t>chatgpt</a:t>
            </a:r>
            <a:r>
              <a:rPr lang="en-US" sz="1400"/>
              <a:t> and fine-tuned </a:t>
            </a:r>
            <a:r>
              <a:rPr lang="en-US" sz="1400" err="1"/>
              <a:t>bert</a:t>
            </a:r>
            <a:r>
              <a:rPr lang="en-US" sz="1400"/>
              <a:t>. </a:t>
            </a:r>
            <a:r>
              <a:rPr lang="en-US" sz="1400" i="1" err="1"/>
              <a:t>arXiv</a:t>
            </a:r>
            <a:r>
              <a:rPr lang="en-US" sz="1400" i="1"/>
              <a:t> preprint arXiv:2302.10198</a:t>
            </a:r>
            <a:r>
              <a:rPr lang="en-US" sz="1400"/>
              <a:t>.</a:t>
            </a:r>
            <a:endParaRPr lang="en-US"/>
          </a:p>
          <a:p>
            <a:pPr marL="114300" indent="0" algn="just">
              <a:buNone/>
            </a:pPr>
            <a:r>
              <a:rPr lang="en-US" sz="1400"/>
              <a:t>[2] Lim, Z. W., </a:t>
            </a:r>
            <a:r>
              <a:rPr lang="en-US" sz="1400" err="1"/>
              <a:t>Pushpanathan</a:t>
            </a:r>
            <a:r>
              <a:rPr lang="en-US" sz="1400"/>
              <a:t>, K., Yew, S. M. E., Lai, Y. Y., Sun, C.-H., Lam, J. S. H., … &amp; Tham, Y.-C. (2023). Benchmarking large language models’ performances for myopia care: a comparative analysis of ChatGPT-3.5, ChatGPT-4.0, and Google Bard1. </a:t>
            </a:r>
            <a:r>
              <a:rPr lang="en-US" sz="1400" err="1"/>
              <a:t>EBioMedicine</a:t>
            </a:r>
            <a:r>
              <a:rPr lang="en-US" sz="1400"/>
              <a:t>, 95, 104770. </a:t>
            </a:r>
            <a:r>
              <a:rPr lang="en-US" sz="1400">
                <a:hlinkClick r:id="rId2"/>
              </a:rPr>
              <a:t>https://doi.org/10.1016/j.ebiom.2023.104770</a:t>
            </a:r>
          </a:p>
          <a:p>
            <a:pPr marL="114300" indent="0" algn="just">
              <a:buNone/>
            </a:pPr>
            <a:r>
              <a:rPr lang="en-US" sz="1400"/>
              <a:t>[3]</a:t>
            </a:r>
            <a:r>
              <a:rPr lang="en-US" sz="1400">
                <a:solidFill>
                  <a:srgbClr val="FFFFFF"/>
                </a:solidFill>
              </a:rPr>
              <a:t>Sun, C., Qiu, X., Xu, Y., Huang, X. (2019). How to Fine-Tune BERT for Text Classification?. In: Sun, M., Huang, X., Ji, H., Liu, Z., Liu, Y. (eds) Chinese Computational Linguistics. CCL 2019. Lecture Notes in Computer Science(), vol 11856. Springer, Cham. </a:t>
            </a:r>
            <a:r>
              <a:rPr lang="en-US" sz="1400">
                <a:solidFill>
                  <a:srgbClr val="FFFFFF"/>
                </a:solidFill>
                <a:hlinkClick r:id="rId3"/>
              </a:rPr>
              <a:t>https://doi.org/10.1007/978-3-030-32381-3_16</a:t>
            </a:r>
          </a:p>
          <a:p>
            <a:pPr marL="114300" indent="0" algn="just">
              <a:buNone/>
            </a:pPr>
            <a:r>
              <a:rPr lang="en-US" sz="1400"/>
              <a:t>[4]</a:t>
            </a:r>
            <a:r>
              <a:rPr lang="en-US" sz="1400">
                <a:solidFill>
                  <a:srgbClr val="FFFFFF"/>
                </a:solidFill>
              </a:rPr>
              <a:t>Wen, Z., &amp; Younes, R. ChatGPT vs Media Bias: A Comparative Study of GPT-3.5 and Fine-tuned Language Models.</a:t>
            </a:r>
          </a:p>
          <a:p>
            <a:pPr marL="114300" indent="0" algn="just">
              <a:buNone/>
            </a:pPr>
            <a:r>
              <a:rPr lang="en-US" sz="1400"/>
              <a:t>[5]</a:t>
            </a:r>
            <a:r>
              <a:rPr lang="en-US" sz="1400" err="1"/>
              <a:t>Lossio</a:t>
            </a:r>
            <a:r>
              <a:rPr lang="en-US" sz="1400"/>
              <a:t>-Ventura J, Weger R, Lee A, Guinee E, Chung J, Atlas L, Linos E, Pereira F</a:t>
            </a:r>
          </a:p>
          <a:p>
            <a:pPr marL="114300" indent="0" algn="just">
              <a:buNone/>
            </a:pPr>
            <a:r>
              <a:rPr lang="en-US" sz="1400"/>
              <a:t>A Comparison of ChatGPT and Fine-Tuned Open Pre-Trained Transformers (OPT) Against Widely Used Sentiment Analysis Tools: Sentiment Analysis of COVID-19 Survey Data JMIR Ment Health 2024;11:e50150 URL: </a:t>
            </a:r>
            <a:r>
              <a:rPr lang="en-US" sz="1400">
                <a:hlinkClick r:id="rId4"/>
              </a:rPr>
              <a:t>https://mental.jmir.org/2024/1/e50150</a:t>
            </a:r>
            <a:r>
              <a:rPr lang="en-US" sz="1400"/>
              <a:t> DOI: 10.2196/50150</a:t>
            </a:r>
            <a:endParaRPr lang="en-US"/>
          </a:p>
          <a:p>
            <a:pPr marL="114300" indent="0" algn="just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435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B94FF1A-3715-6813-1B96-6A50CD44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66" y="242657"/>
            <a:ext cx="4207266" cy="46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0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7F2B0-C836-6B7D-C63C-2EE3F04C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07"/>
            <a:ext cx="9144000" cy="41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5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413342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Related Work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496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 flipH="1">
            <a:off x="5778788" y="53587"/>
            <a:ext cx="3322937" cy="1061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/>
              <a:t>Related Work </a:t>
            </a:r>
            <a:endParaRPr lang="en-US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4294967295"/>
          </p:nvPr>
        </p:nvSpPr>
        <p:spPr>
          <a:xfrm>
            <a:off x="456027" y="640763"/>
            <a:ext cx="7858125" cy="3590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br>
              <a:rPr lang="en" sz="1800">
                <a:latin typeface="Roboto Condensed Light"/>
              </a:rPr>
            </a:br>
            <a:br>
              <a:rPr lang="en" sz="1800">
                <a:latin typeface="Roboto Condensed Light"/>
              </a:rPr>
            </a:br>
            <a:br>
              <a:rPr lang="en" sz="1800">
                <a:latin typeface="Roboto Condensed Light"/>
              </a:rPr>
            </a:br>
            <a:br>
              <a:rPr lang="en" sz="1800">
                <a:latin typeface="Roboto Condensed Light"/>
              </a:rPr>
            </a:br>
            <a:r>
              <a:rPr lang="en" sz="1800">
                <a:latin typeface="Roboto Condensed Light"/>
              </a:rPr>
              <a:t>Can ChatGPT Understand Too? A Comparative Study on ChatGPT and Fine-tuned BERT[1]</a:t>
            </a:r>
            <a:br>
              <a:rPr lang="en" sz="1800">
                <a:latin typeface="Roboto Condensed Light"/>
              </a:rPr>
            </a:br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-ChatGPT excels in inference tasks but struggles with paraphrase and similarity.</a:t>
            </a:r>
            <a:endParaRPr lang="en" sz="1800"/>
          </a:p>
          <a:p>
            <a:pPr algn="just"/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-Despite proficiency, ChatGPT may generate contradictory or unreasonable responses.</a:t>
            </a:r>
            <a:br>
              <a:rPr lang="en" sz="1800">
                <a:latin typeface="Roboto Condensed Light"/>
                <a:ea typeface="Roboto Condensed Light"/>
                <a:cs typeface="Roboto Condensed Light"/>
              </a:rPr>
            </a:br>
            <a:br>
              <a:rPr lang="en" sz="1800">
                <a:latin typeface="Roboto Condensed Light"/>
                <a:ea typeface="Roboto Condensed Light"/>
                <a:cs typeface="Roboto Condensed Light"/>
              </a:rPr>
            </a:br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Benchmarking large language models’ performances for myopia care: a comparative analysis of ChatGPT-3.5, ChatGPT-4.0, and Google Bard[2]</a:t>
            </a:r>
            <a:endParaRPr lang="en" sz="1800">
              <a:ea typeface="Roboto Condensed Light"/>
              <a:cs typeface="Roboto Condensed Light"/>
            </a:endParaRPr>
          </a:p>
          <a:p>
            <a:pPr algn="just"/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-ChatGPT-4.0 excels, with 80.6% ‘good’ responses. All models self-correct effectively.</a:t>
            </a:r>
            <a:br>
              <a:rPr lang="en" sz="1800">
                <a:latin typeface="Roboto Condensed Light"/>
                <a:ea typeface="Roboto Condensed Light"/>
                <a:cs typeface="Roboto Condensed Light"/>
              </a:rPr>
            </a:br>
            <a:br>
              <a:rPr lang="en" sz="1800">
                <a:latin typeface="Roboto Condensed Light"/>
                <a:ea typeface="Roboto Condensed Light"/>
                <a:cs typeface="Roboto Condensed Light"/>
              </a:rPr>
            </a:br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How to Fine-Tune BERT for Text Classification?[3]</a:t>
            </a:r>
            <a:endParaRPr lang="en" sz="1800">
              <a:ea typeface="Roboto Condensed Light"/>
              <a:cs typeface="Roboto Condensed Light"/>
            </a:endParaRPr>
          </a:p>
          <a:p>
            <a:pPr algn="just"/>
            <a:r>
              <a:rPr lang="en" sz="1800">
                <a:latin typeface="Roboto Condensed Light"/>
                <a:ea typeface="Roboto Condensed Light"/>
                <a:cs typeface="Roboto Condensed Light"/>
              </a:rPr>
              <a:t>-explores fine-tuning methods for BERT, emphasizing pre-training on task-specific data and multi-task learning.</a:t>
            </a:r>
          </a:p>
          <a:p>
            <a:pPr algn="just"/>
            <a:endParaRPr lang="en" sz="1800">
              <a:latin typeface="Roboto Condensed Light"/>
              <a:ea typeface="Roboto Condensed Light"/>
              <a:cs typeface="Roboto Condensed Light"/>
            </a:endParaRPr>
          </a:p>
          <a:p>
            <a:pPr algn="just"/>
            <a:br>
              <a:rPr lang="en" sz="1800">
                <a:latin typeface="Roboto Condensed Light"/>
              </a:rPr>
            </a:br>
            <a:endParaRPr lang="en" sz="1800"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67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>
            <a:spLocks noGrp="1"/>
          </p:cNvSpPr>
          <p:nvPr>
            <p:ph type="title" idx="4294967295"/>
          </p:nvPr>
        </p:nvSpPr>
        <p:spPr>
          <a:xfrm>
            <a:off x="173486" y="784056"/>
            <a:ext cx="8512480" cy="3973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800">
                <a:latin typeface="Roboto Condensed Light"/>
                <a:ea typeface="Roboto Condensed Light"/>
                <a:cs typeface="Segoe UI"/>
              </a:rPr>
              <a:t>ChatGPT </a:t>
            </a:r>
            <a:r>
              <a:rPr lang="en-US" sz="1800" err="1">
                <a:latin typeface="Roboto Condensed Light"/>
                <a:ea typeface="Roboto Condensed Light"/>
                <a:cs typeface="Segoe UI"/>
              </a:rPr>
              <a:t>v.s</a:t>
            </a:r>
            <a:r>
              <a:rPr lang="en-US" sz="1800">
                <a:latin typeface="Roboto Condensed Light"/>
                <a:ea typeface="Roboto Condensed Light"/>
                <a:cs typeface="Segoe UI"/>
              </a:rPr>
              <a:t>. Media Bias: A Comparative Study of GPT-3.5 and Fine-tuned Language Models[[4] </a:t>
            </a:r>
            <a:endParaRPr lang="en-US" sz="1800">
              <a:solidFill>
                <a:srgbClr val="000000"/>
              </a:solidFill>
              <a:latin typeface="Roboto Condensed Light"/>
              <a:ea typeface="Roboto Condensed Light"/>
              <a:cs typeface="Segoe UI"/>
            </a:endParaRPr>
          </a:p>
          <a:p>
            <a:pPr algn="just"/>
            <a:r>
              <a:rPr lang="en-US" sz="1800">
                <a:latin typeface="Roboto Condensed Light"/>
                <a:ea typeface="Roboto Condensed Light"/>
                <a:cs typeface="Segoe UI"/>
              </a:rPr>
              <a:t>-ChatGPT performs well in some areas (hate speech, context bias) but struggles with subtle biases (fake news, racial, gender, cognitive) </a:t>
            </a:r>
            <a:endParaRPr lang="en" sz="1800">
              <a:latin typeface="Roboto Condensed Light"/>
            </a:endParaRPr>
          </a:p>
          <a:p>
            <a:pPr algn="just"/>
            <a:endParaRPr lang="en" sz="1800">
              <a:latin typeface="Roboto Condensed Light"/>
            </a:endParaRPr>
          </a:p>
          <a:p>
            <a:pPr algn="just"/>
            <a:r>
              <a:rPr lang="en-US" sz="1800">
                <a:latin typeface="Roboto Condensed Light"/>
                <a:ea typeface="Roboto Condensed Light"/>
                <a:cs typeface="Segoe UI"/>
              </a:rPr>
              <a:t>A Comparison of ChatGPT and Fine-Tuned Open Pre-Trained Transformers (OPT) Against Widely Used Sentiment Analysis Tools: Sentiment Analysis of COVID-19 Survey Data[5] </a:t>
            </a:r>
            <a:endParaRPr lang="en" sz="1800">
              <a:latin typeface="Roboto Condensed Light"/>
            </a:endParaRPr>
          </a:p>
          <a:p>
            <a:pPr algn="just"/>
            <a:r>
              <a:rPr lang="en-US" sz="1800">
                <a:latin typeface="Roboto Condensed Light"/>
                <a:ea typeface="Roboto Condensed Light"/>
                <a:cs typeface="Segoe UI"/>
              </a:rPr>
              <a:t>-ChatGPT achieved a 6% higher accuracy than OPT and improvement of 4% to 7% in F-measure. </a:t>
            </a:r>
            <a:endParaRPr lang="en" sz="1800">
              <a:latin typeface="Roboto Condensed Light"/>
            </a:endParaRPr>
          </a:p>
          <a:p>
            <a:pPr algn="just"/>
            <a:r>
              <a:rPr lang="en-US" sz="1800">
                <a:latin typeface="Roboto Condensed Light"/>
                <a:ea typeface="Roboto Condensed Light"/>
                <a:cs typeface="Segoe UI"/>
              </a:rPr>
              <a:t>-Gaps in contextual awareness could impact performance.</a:t>
            </a:r>
            <a:endParaRPr lang="en-US" sz="1800">
              <a:latin typeface="Roboto Condensed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A3D9-45BA-489A-3AA4-4F8675C9B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765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Tech Startup XL by Slidesgo</vt:lpstr>
      <vt:lpstr>Comparing Text Prediction Output: RWKV and BERT(fine-tuned models) vs. ChatGPT</vt:lpstr>
      <vt:lpstr>Motivation and Research Aims</vt:lpstr>
      <vt:lpstr>Motivation and Research Aims </vt:lpstr>
      <vt:lpstr>Bert vs. RWKV vs. ChatGPT</vt:lpstr>
      <vt:lpstr>PowerPoint Presentation</vt:lpstr>
      <vt:lpstr>PowerPoint Presentation</vt:lpstr>
      <vt:lpstr>Related Work</vt:lpstr>
      <vt:lpstr>Related Work </vt:lpstr>
      <vt:lpstr>ChatGPT v.s. Media Bias: A Comparative Study of GPT-3.5 and Fine-tuned Language Models[[4]  -ChatGPT performs well in some areas (hate speech, context bias) but struggles with subtle biases (fake news, racial, gender, cognitive)   A Comparison of ChatGPT and Fine-Tuned Open Pre-Trained Transformers (OPT) Against Widely Used Sentiment Analysis Tools: Sentiment Analysis of COVID-19 Survey Data[5]  -ChatGPT achieved a 6% higher accuracy than OPT and improvement of 4% to 7% in F-measure.  -Gaps in contextual awareness could impact performance.</vt:lpstr>
      <vt:lpstr>Dataset and Features</vt:lpstr>
      <vt:lpstr>Tiny Shakespeare</vt:lpstr>
      <vt:lpstr>TED descriptions </vt:lpstr>
      <vt:lpstr>Methods</vt:lpstr>
      <vt:lpstr>RWKV Fine-Tuned Model Parameters</vt:lpstr>
      <vt:lpstr>PowerPoint Presentation</vt:lpstr>
      <vt:lpstr>Sentence Similarity</vt:lpstr>
      <vt:lpstr>Results</vt:lpstr>
      <vt:lpstr>RWKV Model Loss</vt:lpstr>
      <vt:lpstr>RWKV Results</vt:lpstr>
      <vt:lpstr>RWKV Results</vt:lpstr>
      <vt:lpstr>RWKV Results</vt:lpstr>
      <vt:lpstr>ChatGPT Results</vt:lpstr>
      <vt:lpstr>ChatGPT Results</vt:lpstr>
      <vt:lpstr>ChatGPT Results</vt:lpstr>
      <vt:lpstr>Semantic Similarity</vt:lpstr>
      <vt:lpstr>Limitations</vt:lpstr>
      <vt:lpstr>BERT Workflow</vt:lpstr>
      <vt:lpstr>BERT Workflow</vt:lpstr>
      <vt:lpstr>Masked Language Modeling (MLM)</vt:lpstr>
      <vt:lpstr>BERT Workflow</vt:lpstr>
      <vt:lpstr>BERT Result</vt:lpstr>
      <vt:lpstr>BERT Result</vt:lpstr>
      <vt:lpstr>BERT Result</vt:lpstr>
      <vt:lpstr>BERT Result</vt:lpstr>
      <vt:lpstr>BERT Result</vt:lpstr>
      <vt:lpstr>BERT Results</vt:lpstr>
      <vt:lpstr>BERT Results</vt:lpstr>
      <vt:lpstr>ISSUES</vt:lpstr>
      <vt:lpstr>Conclusion and Future  Work</vt:lpstr>
      <vt:lpstr>Conclusion and Future Work</vt:lpstr>
      <vt:lpstr>Thank You!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STARTUP \</dc:title>
  <cp:revision>2</cp:revision>
  <dcterms:modified xsi:type="dcterms:W3CDTF">2025-06-06T00:57:56Z</dcterms:modified>
</cp:coreProperties>
</file>